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277697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63374857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734049220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12038444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85972116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61870942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2383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05385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18190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3733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75584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59775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B77823-2640-B630-1AD2-99907BAB353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8381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44397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61457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03D90B-2E54-CB1D-B6FE-C57CACC4430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8295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65077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1216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B51B4D-D200-1057-C563-B3B1E09C5D5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04863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55699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5525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B4B2BD-2CBC-7C72-3A97-98020A7A97D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3115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96665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02211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4B58B8-CFB8-5100-AA8D-3E5139E5DF7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5441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1732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7923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369709-1F21-73BC-6FBD-1867BF0B860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2105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69867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84000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39A7A-3401-D25F-8B24-17E679A5C47E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720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920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67324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89329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01358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54275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1939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38276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08757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D2C1F-7599-CE00-F64E-2AC0F3F4AE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52774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10370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60516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3495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4836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63515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3F12B2-DBD9-44CE-6F1D-48CBA49FC0F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482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84938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7564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29475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664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46815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95074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32892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6582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6599F9-CF31-A872-DF27-C26CF4C98D7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84854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9347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2238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DBD0D-85C4-98CF-8878-B97DC3143BB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9475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81436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71714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06F4F0-080B-098C-D16A-8B929750A0F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1566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20636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48175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ED3136-A83D-BF40-C8AC-39DDAFEFC8F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2250071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18047028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2033530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565062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4117175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5778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10426259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4007196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7975798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1727099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36957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91183641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374259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4467991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5116773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9163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855454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105872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5855388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3180180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05920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15829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626894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8721339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200125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560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7942088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0176129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6978946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0040439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369407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271906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159904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2209100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5175943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7261986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6062375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344832683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11492941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2228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7306777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6311305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2995539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72902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6097988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7042154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8552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47472505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8462613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7587739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5859953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9847888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556327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681553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79983703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7868600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278860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1826301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10624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3905035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01326151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9133526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366619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672590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975791508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175943602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30478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4824536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193792755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18706654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84030" y="1299671"/>
            <a:ext cx="5007767" cy="5171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28313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06488619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Explanation: GPS Data Decoding</a:t>
            </a:r>
            <a:endParaRPr/>
          </a:p>
        </p:txBody>
      </p:sp>
      <p:pic>
        <p:nvPicPr>
          <p:cNvPr id="4160392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9116871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7912" y="2160769"/>
            <a:ext cx="3533774" cy="1104899"/>
          </a:xfrm>
          <a:prstGeom prst="rect">
            <a:avLst/>
          </a:prstGeom>
        </p:spPr>
      </p:pic>
      <p:sp>
        <p:nvSpPr>
          <p:cNvPr id="1314705449" name=""/>
          <p:cNvSpPr/>
          <p:nvPr/>
        </p:nvSpPr>
        <p:spPr bwMode="auto">
          <a:xfrm flipH="0" flipV="0">
            <a:off x="393105" y="3730128"/>
            <a:ext cx="9690970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data is received as a continuous serial stream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TinyGPS++ processes and decodes NMEA sentences internally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Continuous decoding is required for reliable Fix detection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62666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642794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Code Explanation: Fix and Freshness Validation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Fix Validation</a:t>
            </a:r>
            <a:endParaRPr/>
          </a:p>
        </p:txBody>
      </p:sp>
      <p:pic>
        <p:nvPicPr>
          <p:cNvPr id="52257831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9067179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32763" y="2182744"/>
            <a:ext cx="2724149" cy="485775"/>
          </a:xfrm>
          <a:prstGeom prst="rect">
            <a:avLst/>
          </a:prstGeom>
        </p:spPr>
      </p:pic>
      <p:sp>
        <p:nvSpPr>
          <p:cNvPr id="1167186491" name=""/>
          <p:cNvSpPr/>
          <p:nvPr/>
        </p:nvSpPr>
        <p:spPr bwMode="auto">
          <a:xfrm flipH="0" flipV="0">
            <a:off x="512299" y="2668519"/>
            <a:ext cx="9103350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Determines whether a valid GPS Fix has been achieved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the use of invalid or incomplete positioning data</a:t>
            </a:r>
            <a:endParaRPr/>
          </a:p>
        </p:txBody>
      </p:sp>
      <p:sp>
        <p:nvSpPr>
          <p:cNvPr id="2006023598" name=""/>
          <p:cNvSpPr/>
          <p:nvPr/>
        </p:nvSpPr>
        <p:spPr bwMode="auto">
          <a:xfrm flipH="0" flipV="0">
            <a:off x="371467" y="3961330"/>
            <a:ext cx="444771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Data Freshness(Age)</a:t>
            </a:r>
            <a:endParaRPr/>
          </a:p>
        </p:txBody>
      </p:sp>
      <p:pic>
        <p:nvPicPr>
          <p:cNvPr id="113079067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88081" y="4673481"/>
            <a:ext cx="2431100" cy="409485"/>
          </a:xfrm>
          <a:prstGeom prst="rect">
            <a:avLst/>
          </a:prstGeom>
        </p:spPr>
      </p:pic>
      <p:sp>
        <p:nvSpPr>
          <p:cNvPr id="1109266215" name=""/>
          <p:cNvSpPr/>
          <p:nvPr/>
        </p:nvSpPr>
        <p:spPr bwMode="auto">
          <a:xfrm flipH="0" flipV="0">
            <a:off x="617698" y="5375654"/>
            <a:ext cx="8401524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Indicates how recent the GPS position data is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Lower values indicate fresher and more reliable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615145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78596158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/>
          </a:p>
        </p:txBody>
      </p:sp>
      <p:pic>
        <p:nvPicPr>
          <p:cNvPr id="89232795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835479781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55657661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67147959" name=""/>
          <p:cNvSpPr/>
          <p:nvPr/>
        </p:nvSpPr>
        <p:spPr bwMode="auto">
          <a:xfrm flipH="0" flipV="0">
            <a:off x="617698" y="1670778"/>
            <a:ext cx="9858258" cy="43589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GPS lock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Represents freshness of the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position in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Recommended Condition for Use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less than a few seconds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70586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82185857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Testing 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system outdoors with clear sky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Fix transition from NO to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Monitor Age and coordinate stability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Fix time and Age values</a:t>
            </a:r>
            <a:endParaRPr/>
          </a:p>
        </p:txBody>
      </p:sp>
      <p:pic>
        <p:nvPicPr>
          <p:cNvPr id="194985109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341471261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86946938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138400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8326904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becomes valid after satellite lock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remains low during stable operation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updates consistently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Typical Observation</a:t>
            </a:r>
            <a:endParaRPr/>
          </a:p>
        </p:txBody>
      </p:sp>
      <p:pic>
        <p:nvPicPr>
          <p:cNvPr id="172286538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740510570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02762275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986823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74906" y="1103831"/>
            <a:ext cx="2447924" cy="2505074"/>
          </a:xfrm>
          <a:prstGeom prst="rect">
            <a:avLst/>
          </a:prstGeom>
        </p:spPr>
      </p:pic>
      <p:pic>
        <p:nvPicPr>
          <p:cNvPr id="3416530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601110" y="4566658"/>
            <a:ext cx="1933574" cy="163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44185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85845015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operation often results in Fix = 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 and clear sky 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must be treated as a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state-based sensor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is mandatory before navigation use</a:t>
            </a:r>
            <a:endParaRPr sz="14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determines positional validity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indicates freshness of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 improves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prevents navigation errors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disciplined GPS usage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66825182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397633935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454234080" name=""/>
          <p:cNvSpPr/>
          <p:nvPr/>
        </p:nvSpPr>
        <p:spPr bwMode="auto">
          <a:xfrm flipH="0" flipV="0">
            <a:off x="617698" y="1499016"/>
            <a:ext cx="986509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3261919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31689448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69999160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980605799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530170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7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96173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886959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87663401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808408158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730246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253688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102854738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29562054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37763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13758403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66424382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14646490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015511832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438947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8308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6860787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2" y="1161693"/>
            <a:ext cx="11643644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43803963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0"/>
            <a:ext cx="2037718" cy="549227"/>
          </a:xfrm>
          <a:prstGeom prst="rect">
            <a:avLst/>
          </a:prstGeom>
        </p:spPr>
      </p:pic>
      <p:pic>
        <p:nvPicPr>
          <p:cNvPr id="14266121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5" cy="4551017"/>
          </a:xfrm>
          <a:prstGeom prst="rect">
            <a:avLst/>
          </a:prstGeom>
        </p:spPr>
      </p:pic>
      <p:pic>
        <p:nvPicPr>
          <p:cNvPr id="46223978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4" y="3624840"/>
            <a:ext cx="1772199" cy="2107962"/>
          </a:xfrm>
          <a:prstGeom prst="rect">
            <a:avLst/>
          </a:prstGeom>
        </p:spPr>
      </p:pic>
      <p:sp>
        <p:nvSpPr>
          <p:cNvPr id="362726577" name=""/>
          <p:cNvSpPr/>
          <p:nvPr/>
        </p:nvSpPr>
        <p:spPr bwMode="auto">
          <a:xfrm flipH="0" flipV="0">
            <a:off x="3410326" y="4059252"/>
            <a:ext cx="1655746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55345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71773715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(Mandatory Foundation)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examine how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 before positional data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understand the concept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freshness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evaluate whether GPS data is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usable at a given moment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prevent incorrect navigation decisions caused by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invalid or stale GPS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idea:</a:t>
            </a:r>
            <a:endParaRPr sz="28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coordinates must not be used unless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are confirmed.</a:t>
            </a:r>
            <a:endParaRPr/>
          </a:p>
        </p:txBody>
      </p:sp>
      <p:pic>
        <p:nvPicPr>
          <p:cNvPr id="126597176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40493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82716499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94929"/>
            <a:ext cx="11023516" cy="57149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condition in which the GPS receiver has successfully computed a valid geographical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latitude and longitude values are valid and usable.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NO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the GPS receiver is still searching for sufficient satellite data.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(milliseconds)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elapsed time since the last valid GPS location update was received.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Accuracy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reliability of the reported GPS position at a given time.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83172150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1668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9343137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80" y="1175046"/>
            <a:ext cx="11023517" cy="557256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 Objectives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 GPS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 GPS data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freshness (Age)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behavior such as cold start delay and stability over time</a:t>
            </a:r>
            <a:endParaRPr/>
          </a:p>
        </p:txBody>
      </p:sp>
      <p:pic>
        <p:nvPicPr>
          <p:cNvPr id="205832470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21164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6276057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 b="1" i="0" u="none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meaning and importance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role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determining data freshness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Conditions under which GPS data is reliable are identified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 engineering practice for validating sensor data is reinforced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data validation is applied as a prerequisite for navigation logic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16257247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97663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90325859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Setup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Controller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Wiring Note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connected to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 (RX) / D1 (TX)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Disconnect GPS during program upload if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 not keep Serial Monitor open during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time may be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2–5 minutes outdoors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208621462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3453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63819484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Step-by-Step 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and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bytes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Check whether GPS location is valid (Fix status)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Age of the last valid GPS update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Refresh display at fixed intervals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18411745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14</cp:revision>
  <dcterms:created xsi:type="dcterms:W3CDTF">2025-11-29T15:09:33Z</dcterms:created>
  <dcterms:modified xsi:type="dcterms:W3CDTF">2026-01-17T11:48:30Z</dcterms:modified>
</cp:coreProperties>
</file>